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26"/>
  </p:notesMasterIdLst>
  <p:sldIdLst>
    <p:sldId id="256" r:id="rId2"/>
    <p:sldId id="303" r:id="rId3"/>
    <p:sldId id="261" r:id="rId4"/>
    <p:sldId id="312" r:id="rId5"/>
    <p:sldId id="298" r:id="rId6"/>
    <p:sldId id="313" r:id="rId7"/>
    <p:sldId id="314" r:id="rId8"/>
    <p:sldId id="304" r:id="rId9"/>
    <p:sldId id="306" r:id="rId10"/>
    <p:sldId id="264" r:id="rId11"/>
    <p:sldId id="302" r:id="rId12"/>
    <p:sldId id="300" r:id="rId13"/>
    <p:sldId id="305" r:id="rId14"/>
    <p:sldId id="315" r:id="rId15"/>
    <p:sldId id="316" r:id="rId16"/>
    <p:sldId id="318" r:id="rId17"/>
    <p:sldId id="317" r:id="rId18"/>
    <p:sldId id="319" r:id="rId19"/>
    <p:sldId id="321" r:id="rId20"/>
    <p:sldId id="320" r:id="rId21"/>
    <p:sldId id="322" r:id="rId22"/>
    <p:sldId id="323" r:id="rId23"/>
    <p:sldId id="324" r:id="rId24"/>
    <p:sldId id="325" r:id="rId25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26.png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14.m4a"/><Relationship Id="rId7" Type="http://schemas.openxmlformats.org/officeDocument/2006/relationships/image" Target="../media/image29.png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5.m4a"/><Relationship Id="rId7" Type="http://schemas.openxmlformats.org/officeDocument/2006/relationships/image" Target="../media/image33.png"/><Relationship Id="rId2" Type="http://schemas.microsoft.com/office/2007/relationships/media" Target="../media/media15.m4a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6.m4a"/><Relationship Id="rId7" Type="http://schemas.openxmlformats.org/officeDocument/2006/relationships/image" Target="../media/image34.png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media17.m4a"/><Relationship Id="rId7" Type="http://schemas.openxmlformats.org/officeDocument/2006/relationships/image" Target="../media/image37.png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36.png"/><Relationship Id="rId11" Type="http://schemas.openxmlformats.org/officeDocument/2006/relationships/image" Target="../media/image2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42.emf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2.png"/><Relationship Id="rId2" Type="http://schemas.microsoft.com/office/2007/relationships/media" Target="../media/media20.m4a"/><Relationship Id="rId1" Type="http://schemas.openxmlformats.org/officeDocument/2006/relationships/tags" Target="../tags/tag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2.png"/><Relationship Id="rId2" Type="http://schemas.microsoft.com/office/2007/relationships/media" Target="../media/media22.m4a"/><Relationship Id="rId1" Type="http://schemas.openxmlformats.org/officeDocument/2006/relationships/tags" Target="../tags/tag19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audio" Target="../media/media23.m4a"/><Relationship Id="rId7" Type="http://schemas.openxmlformats.org/officeDocument/2006/relationships/image" Target="../media/image47.png"/><Relationship Id="rId2" Type="http://schemas.microsoft.com/office/2007/relationships/media" Target="../media/media23.m4a"/><Relationship Id="rId1" Type="http://schemas.openxmlformats.org/officeDocument/2006/relationships/tags" Target="../tags/tag20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4.m4a"/><Relationship Id="rId7" Type="http://schemas.openxmlformats.org/officeDocument/2006/relationships/image" Target="../media/image51.png"/><Relationship Id="rId2" Type="http://schemas.microsoft.com/office/2007/relationships/media" Target="../media/media24.m4a"/><Relationship Id="rId1" Type="http://schemas.openxmlformats.org/officeDocument/2006/relationships/tags" Target="../tags/tag21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4.m4a"/><Relationship Id="rId7" Type="http://schemas.openxmlformats.org/officeDocument/2006/relationships/image" Target="../media/image10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6.m4a"/><Relationship Id="rId7" Type="http://schemas.openxmlformats.org/officeDocument/2006/relationships/image" Target="../media/image15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22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246" y="2564904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smtClean="0">
                <a:cs typeface="B Titr" panose="00000700000000000000" pitchFamily="2" charset="-78"/>
              </a:rPr>
              <a:t>دو قطبی ها</a:t>
            </a: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>توصیف های مختلف دو قطبی ها</a:t>
            </a: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"/>
    </mc:Choice>
    <mc:Fallback>
      <p:transition spd="slow" advTm="1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مدار معادل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8" b="14951"/>
          <a:stretch/>
        </p:blipFill>
        <p:spPr bwMode="auto">
          <a:xfrm>
            <a:off x="894867" y="1798128"/>
            <a:ext cx="7493557" cy="25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13" y="4567014"/>
            <a:ext cx="2743200" cy="123825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58"/>
    </mc:Choice>
    <mc:Fallback>
      <p:transition spd="slow" advTm="32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رابطه میان </a:t>
            </a:r>
            <a:r>
              <a:rPr lang="en-US" altLang="en-US" sz="3200" dirty="0" smtClean="0">
                <a:cs typeface="0 Titr Bold" panose="00000700000000000000" pitchFamily="2" charset="-78"/>
              </a:rPr>
              <a:t>Z</a:t>
            </a:r>
            <a:r>
              <a:rPr lang="fa-IR" altLang="en-US" sz="3200" dirty="0" smtClean="0">
                <a:cs typeface="0 Titr Bold" panose="00000700000000000000" pitchFamily="2" charset="-78"/>
              </a:rPr>
              <a:t> و </a:t>
            </a:r>
            <a:r>
              <a:rPr lang="en-US" altLang="en-US" sz="3200" dirty="0" smtClean="0">
                <a:cs typeface="0 Titr Bold" panose="00000700000000000000" pitchFamily="2" charset="-78"/>
              </a:rPr>
              <a:t>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1988840"/>
            <a:ext cx="2998921" cy="11521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5576" y="5119351"/>
            <a:ext cx="8001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اگر </a:t>
            </a:r>
            <a:r>
              <a:rPr lang="en-US" sz="2800" b="0" dirty="0" smtClean="0">
                <a:cs typeface="B Nazanin" panose="00000400000000000000" pitchFamily="2" charset="-78"/>
              </a:rPr>
              <a:t>Y</a:t>
            </a:r>
            <a:r>
              <a:rPr lang="fa-IR" sz="2800" b="0" dirty="0" smtClean="0">
                <a:cs typeface="B Nazanin" panose="00000400000000000000" pitchFamily="2" charset="-78"/>
              </a:rPr>
              <a:t> معکوس پذیر باشد، آنگاه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en-US" sz="2800" b="0" dirty="0" smtClean="0">
                <a:cs typeface="B Nazanin" panose="00000400000000000000" pitchFamily="2" charset="-78"/>
              </a:rPr>
              <a:t>Z</a:t>
            </a:r>
            <a:r>
              <a:rPr lang="fa-IR" sz="2800" b="0" dirty="0" smtClean="0">
                <a:cs typeface="B Nazanin" panose="00000400000000000000" pitchFamily="2" charset="-78"/>
              </a:rPr>
              <a:t> معکوس خواهد بود.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63"/>
    </mc:Choice>
    <mc:Fallback>
      <p:transition spd="slow" advTm="4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787" y="2062162"/>
            <a:ext cx="6448425" cy="27336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77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3"/>
    </mc:Choice>
    <mc:Fallback>
      <p:transition spd="slow" advTm="13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</a:t>
            </a:r>
            <a:r>
              <a:rPr lang="fa-IR" altLang="en-US" sz="3200" dirty="0" smtClean="0">
                <a:cs typeface="0 Titr Bold" panose="00000700000000000000" pitchFamily="2" charset="-78"/>
              </a:rPr>
              <a:t>مثال 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91" y="4221088"/>
            <a:ext cx="3960440" cy="1748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1844824"/>
            <a:ext cx="4880396" cy="20689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6769" t="26278"/>
          <a:stretch/>
        </p:blipFill>
        <p:spPr>
          <a:xfrm>
            <a:off x="4211960" y="4581128"/>
            <a:ext cx="4824146" cy="93763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39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42"/>
    </mc:Choice>
    <mc:Fallback>
      <p:transition spd="slow" advTm="79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</a:t>
            </a:r>
            <a:r>
              <a:rPr lang="en-US" altLang="en-US" sz="3200" dirty="0" smtClean="0">
                <a:cs typeface="0 Titr Bold" panose="00000700000000000000" pitchFamily="2" charset="-78"/>
              </a:rPr>
              <a:t>:</a:t>
            </a:r>
            <a:r>
              <a:rPr lang="fa-IR" altLang="en-US" sz="3200" dirty="0" smtClean="0">
                <a:cs typeface="0 Titr Bold" panose="00000700000000000000" pitchFamily="2" charset="-78"/>
              </a:rPr>
              <a:t>تعریف </a:t>
            </a:r>
            <a:r>
              <a:rPr lang="en-US" altLang="en-US" sz="3200" dirty="0" smtClean="0">
                <a:cs typeface="0 Titr Bold" panose="00000700000000000000" pitchFamily="2" charset="-78"/>
              </a:rPr>
              <a:t>Z</a:t>
            </a:r>
            <a:r>
              <a:rPr lang="fa-IR" altLang="en-US" sz="3200" dirty="0" smtClean="0">
                <a:cs typeface="0 Titr Bold" panose="00000700000000000000" pitchFamily="2" charset="-78"/>
              </a:rPr>
              <a:t> یا </a:t>
            </a:r>
            <a:r>
              <a:rPr lang="en-US" altLang="en-US" sz="3200" dirty="0" smtClean="0">
                <a:cs typeface="0 Titr Bold" panose="00000700000000000000" pitchFamily="2" charset="-78"/>
              </a:rPr>
              <a:t>Y</a:t>
            </a:r>
            <a:r>
              <a:rPr lang="fa-IR" altLang="en-US" sz="3200" dirty="0" smtClean="0">
                <a:cs typeface="0 Titr Bold" panose="00000700000000000000" pitchFamily="2" charset="-78"/>
              </a:rPr>
              <a:t> 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772817"/>
            <a:ext cx="2664296" cy="20138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1851652"/>
            <a:ext cx="2689275" cy="1935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23528" y="4437112"/>
                <a:ext cx="3283143" cy="1129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Y=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437112"/>
                <a:ext cx="3283143" cy="1129092"/>
              </a:xfrm>
              <a:prstGeom prst="rect">
                <a:avLst/>
              </a:prstGeom>
              <a:blipFill>
                <a:blip r:embed="rId7"/>
                <a:stretch>
                  <a:fillRect l="-1020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947027" y="4479002"/>
                <a:ext cx="2436757" cy="1124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Z=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027" y="4479002"/>
                <a:ext cx="2436757" cy="1124667"/>
              </a:xfrm>
              <a:prstGeom prst="rect">
                <a:avLst/>
              </a:prstGeom>
              <a:blipFill>
                <a:blip r:embed="rId8"/>
                <a:stretch>
                  <a:fillRect l="-14035" b="-8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209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75"/>
    </mc:Choice>
    <mc:Fallback>
      <p:transition spd="slow" advTm="105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err="1" smtClean="0">
                <a:cs typeface="0 Titr Bold" panose="00000700000000000000" pitchFamily="2" charset="-78"/>
              </a:rPr>
              <a:t>ماتریس</a:t>
            </a:r>
            <a:r>
              <a:rPr lang="fa-IR" altLang="en-US" sz="3200" dirty="0" smtClean="0">
                <a:cs typeface="0 Titr Bold" panose="00000700000000000000" pitchFamily="2" charset="-78"/>
              </a:rPr>
              <a:t> های برید</a:t>
            </a:r>
            <a:r>
              <a:rPr lang="en-US" altLang="en-US" sz="3200" dirty="0" smtClean="0">
                <a:cs typeface="0 Titr Bold" panose="00000700000000000000" pitchFamily="2" charset="-78"/>
              </a:rPr>
              <a:t>H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4509120"/>
            <a:ext cx="267652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960" y="4007321"/>
            <a:ext cx="4514850" cy="2085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1643360"/>
            <a:ext cx="5328592" cy="230378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27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20"/>
    </mc:Choice>
    <mc:Fallback>
      <p:transition spd="slow" advTm="55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مدل تعریف های برید</a:t>
            </a:r>
            <a:r>
              <a:rPr lang="en-US" altLang="en-US" sz="3200" dirty="0" smtClean="0">
                <a:cs typeface="0 Titr Bold" panose="00000700000000000000" pitchFamily="2" charset="-78"/>
              </a:rPr>
              <a:t>H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4648445"/>
            <a:ext cx="267652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4340016"/>
            <a:ext cx="3794770" cy="1753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839" y="1788455"/>
            <a:ext cx="6057900" cy="24669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435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87"/>
    </mc:Choice>
    <mc:Fallback>
      <p:transition spd="slow" advTm="48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err="1" smtClean="0">
                <a:cs typeface="0 Titr Bold" panose="00000700000000000000" pitchFamily="2" charset="-78"/>
              </a:rPr>
              <a:t>ماتریس</a:t>
            </a:r>
            <a:r>
              <a:rPr lang="fa-IR" altLang="en-US" sz="3200" dirty="0" smtClean="0">
                <a:cs typeface="0 Titr Bold" panose="00000700000000000000" pitchFamily="2" charset="-78"/>
              </a:rPr>
              <a:t> انتقال </a:t>
            </a:r>
            <a:r>
              <a:rPr lang="en-US" altLang="en-US" sz="3200" dirty="0" smtClean="0">
                <a:cs typeface="0 Titr Bold" panose="00000700000000000000" pitchFamily="2" charset="-78"/>
              </a:rPr>
              <a:t>T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1" y="4077072"/>
            <a:ext cx="3206858" cy="1176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400" y="3537426"/>
            <a:ext cx="1390650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2975" y="4717352"/>
            <a:ext cx="1362075" cy="876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9134" y="3585880"/>
            <a:ext cx="1552575" cy="809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184" y="4766635"/>
            <a:ext cx="1533525" cy="857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6246" y="1681225"/>
            <a:ext cx="4848225" cy="153352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650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70"/>
    </mc:Choice>
    <mc:Fallback>
      <p:transition spd="slow" advTm="84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ارتباط تعاریف مختلف دو قطبی ها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1691362"/>
            <a:ext cx="4248472" cy="43898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15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13"/>
    </mc:Choice>
    <mc:Fallback>
      <p:transition spd="slow" advTm="126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از کنکور 99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09" y="1988840"/>
            <a:ext cx="8602382" cy="30243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53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11"/>
    </mc:Choice>
    <mc:Fallback>
      <p:transition spd="slow" advTm="4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مرور یک قطبی ها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618" y="1700808"/>
            <a:ext cx="2405332" cy="198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6" y="2991966"/>
            <a:ext cx="3399408" cy="1949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r="36710"/>
          <a:stretch/>
        </p:blipFill>
        <p:spPr>
          <a:xfrm>
            <a:off x="22523" y="2972172"/>
            <a:ext cx="2821285" cy="110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462" y="5039897"/>
            <a:ext cx="23214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3200" dirty="0" smtClean="0">
                <a:cs typeface="B Nazanin" panose="00000400000000000000" pitchFamily="2" charset="-78"/>
              </a:rPr>
              <a:t>بیان حوزه زمان</a:t>
            </a:r>
          </a:p>
          <a:p>
            <a:pPr algn="ctr"/>
            <a:r>
              <a:rPr lang="fa-IR" sz="3200" dirty="0" smtClean="0">
                <a:cs typeface="B Nazanin" panose="00000400000000000000" pitchFamily="2" charset="-78"/>
              </a:rPr>
              <a:t> (حالت)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34600" y="5039897"/>
            <a:ext cx="33009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 smtClean="0">
                <a:cs typeface="B Nazanin" panose="00000400000000000000" pitchFamily="2" charset="-78"/>
              </a:rPr>
              <a:t>بیان حوزه </a:t>
            </a:r>
            <a:r>
              <a:rPr lang="en-US" sz="3200" dirty="0" smtClean="0">
                <a:cs typeface="B Nazanin" panose="00000400000000000000" pitchFamily="2" charset="-78"/>
              </a:rPr>
              <a:t>s</a:t>
            </a:r>
            <a:r>
              <a:rPr lang="fa-IR" sz="3200" dirty="0" smtClean="0">
                <a:cs typeface="B Nazanin" panose="00000400000000000000" pitchFamily="2" charset="-78"/>
              </a:rPr>
              <a:t> </a:t>
            </a:r>
          </a:p>
          <a:p>
            <a:pPr algn="ctr" rtl="1"/>
            <a:r>
              <a:rPr lang="fa-IR" sz="3200" dirty="0" smtClean="0">
                <a:cs typeface="B Nazanin" panose="00000400000000000000" pitchFamily="2" charset="-78"/>
              </a:rPr>
              <a:t>(</a:t>
            </a:r>
            <a:r>
              <a:rPr lang="fa-IR" sz="3200" dirty="0" err="1" smtClean="0">
                <a:cs typeface="B Nazanin" panose="00000400000000000000" pitchFamily="2" charset="-78"/>
              </a:rPr>
              <a:t>امپدانس</a:t>
            </a:r>
            <a:r>
              <a:rPr lang="fa-IR" sz="3200" dirty="0" smtClean="0">
                <a:cs typeface="B Nazanin" panose="00000400000000000000" pitchFamily="2" charset="-78"/>
              </a:rPr>
              <a:t> یا </a:t>
            </a:r>
            <a:r>
              <a:rPr lang="fa-IR" sz="3200" dirty="0" err="1" smtClean="0">
                <a:cs typeface="B Nazanin" panose="00000400000000000000" pitchFamily="2" charset="-78"/>
              </a:rPr>
              <a:t>ادمیتانس</a:t>
            </a:r>
            <a:r>
              <a:rPr lang="fa-IR" sz="3200" dirty="0" smtClean="0">
                <a:cs typeface="B Nazanin" panose="00000400000000000000" pitchFamily="2" charset="-78"/>
              </a:rPr>
              <a:t>)</a:t>
            </a:r>
            <a:endParaRPr lang="en-US" sz="3200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265" y="4316710"/>
            <a:ext cx="1447800" cy="5524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22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6"/>
    </mc:Choice>
    <mc:Fallback>
      <p:transition spd="slow" advTm="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3640" t="50000"/>
          <a:stretch/>
        </p:blipFill>
        <p:spPr>
          <a:xfrm>
            <a:off x="2975968" y="4797152"/>
            <a:ext cx="1834307" cy="874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626608"/>
            <a:ext cx="8608298" cy="302387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87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2"/>
    </mc:Choice>
    <mc:Fallback>
      <p:transition spd="slow" advTm="12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636912"/>
            <a:ext cx="8155925" cy="208823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14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69"/>
    </mc:Choice>
    <mc:Fallback>
      <p:transition spd="slow" advTm="79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1628800"/>
            <a:ext cx="6295985" cy="2858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53640" t="50000"/>
          <a:stretch/>
        </p:blipFill>
        <p:spPr>
          <a:xfrm>
            <a:off x="3563888" y="4797152"/>
            <a:ext cx="1834307" cy="87485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167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46"/>
    </mc:Choice>
    <mc:Fallback>
      <p:transition spd="slow" advTm="33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432" y="1700808"/>
            <a:ext cx="3312368" cy="1503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53640" t="50000"/>
          <a:stretch/>
        </p:blipFill>
        <p:spPr>
          <a:xfrm>
            <a:off x="251520" y="2015202"/>
            <a:ext cx="1834307" cy="8748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0" y="3143609"/>
                <a:ext cx="4968552" cy="905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43609"/>
                <a:ext cx="4968552" cy="9055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01286" y="4077893"/>
                <a:ext cx="8124660" cy="761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6" y="4077893"/>
                <a:ext cx="8124660" cy="761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01286" y="5161559"/>
                <a:ext cx="6554358" cy="761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3200" b="1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6" y="5161559"/>
                <a:ext cx="6554358" cy="7610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993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591"/>
    </mc:Choice>
    <mc:Fallback>
      <p:transition spd="slow" advTm="130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3640" t="50000"/>
          <a:stretch/>
        </p:blipFill>
        <p:spPr>
          <a:xfrm>
            <a:off x="251520" y="2140563"/>
            <a:ext cx="2702683" cy="1289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27584" y="3955520"/>
                <a:ext cx="7709226" cy="1012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955520"/>
                <a:ext cx="7709226" cy="1012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138" y="1879281"/>
            <a:ext cx="4911930" cy="1811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2248" y="5580592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گزینه 2 صحیح است.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218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96"/>
    </mc:Choice>
    <mc:Fallback>
      <p:transition spd="slow" advTm="108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دو قطبی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49" y="1885950"/>
            <a:ext cx="5668473" cy="35592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69"/>
    </mc:Choice>
    <mc:Fallback>
      <p:transition spd="slow" advTm="69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err="1" smtClean="0">
                <a:cs typeface="0 Titr Bold" panose="00000700000000000000" pitchFamily="2" charset="-78"/>
              </a:rPr>
              <a:t>سلفهای</a:t>
            </a:r>
            <a:r>
              <a:rPr lang="fa-IR" altLang="en-US" sz="3200" dirty="0" smtClean="0">
                <a:cs typeface="0 Titr Bold" panose="00000700000000000000" pitchFamily="2" charset="-78"/>
              </a:rPr>
              <a:t>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تزویج</a:t>
            </a:r>
            <a:r>
              <a:rPr lang="fa-IR" altLang="en-US" sz="3200" dirty="0" smtClean="0">
                <a:cs typeface="0 Titr Bold" panose="00000700000000000000" pitchFamily="2" charset="-78"/>
              </a:rPr>
              <a:t> شده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776622"/>
            <a:ext cx="3116759" cy="2569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6" y="4705451"/>
            <a:ext cx="4381500" cy="1162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795362"/>
            <a:ext cx="4008512" cy="27121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2102" y="4762601"/>
            <a:ext cx="4191000" cy="11049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04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88"/>
    </mc:Choice>
    <mc:Fallback>
      <p:transition spd="slow" advTm="5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sz="4000" dirty="0" err="1" smtClean="0">
                <a:cs typeface="0 Titr Bold" panose="00000700000000000000" pitchFamily="2" charset="-78"/>
              </a:rPr>
              <a:t>توصیفهای</a:t>
            </a:r>
            <a:r>
              <a:rPr lang="fa-IR" altLang="en-US" sz="4000" dirty="0" smtClean="0">
                <a:cs typeface="0 Titr Bold" panose="00000700000000000000" pitchFamily="2" charset="-78"/>
              </a:rPr>
              <a:t> مختلف دو قطبی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" y="1772816"/>
            <a:ext cx="91440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فرض: تمام عناصر داخل دوقطبی، خطی و تغییر ناپذیر با زمان هستند و منابع </a:t>
            </a:r>
            <a:r>
              <a:rPr lang="fa-IR" sz="2800" b="0" dirty="0" err="1" smtClean="0">
                <a:cs typeface="B Nazanin" panose="00000400000000000000" pitchFamily="2" charset="-78"/>
              </a:rPr>
              <a:t>نابسته</a:t>
            </a:r>
            <a:r>
              <a:rPr lang="fa-IR" sz="2800" b="0" dirty="0" smtClean="0">
                <a:cs typeface="B Nazanin" panose="00000400000000000000" pitchFamily="2" charset="-78"/>
              </a:rPr>
              <a:t> داخل دوقطبی وجود ندارند.</a:t>
            </a:r>
          </a:p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دقت شود شرایط اولیه </a:t>
            </a:r>
            <a:r>
              <a:rPr lang="fa-IR" sz="2800" b="0" dirty="0" err="1" smtClean="0">
                <a:cs typeface="B Nazanin" panose="00000400000000000000" pitchFamily="2" charset="-78"/>
              </a:rPr>
              <a:t>سلفها</a:t>
            </a:r>
            <a:r>
              <a:rPr lang="fa-IR" sz="2800" b="0" dirty="0" smtClean="0">
                <a:cs typeface="B Nazanin" panose="00000400000000000000" pitchFamily="2" charset="-78"/>
              </a:rPr>
              <a:t> و خازن ها صفر در نظر گرفته می شود (پاسخ حالت صفر).</a:t>
            </a:r>
            <a:endParaRPr lang="fa-IR" sz="2800" b="0" dirty="0">
              <a:cs typeface="B Nazanin" panose="00000400000000000000" pitchFamily="2" charset="-78"/>
            </a:endParaRPr>
          </a:p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پارامترهای مورد نظر </a:t>
            </a:r>
            <a:r>
              <a:rPr lang="fa-IR" sz="2800" b="0" dirty="0" err="1" smtClean="0">
                <a:cs typeface="B Nazanin" panose="00000400000000000000" pitchFamily="2" charset="-78"/>
              </a:rPr>
              <a:t>ولتاژهای</a:t>
            </a:r>
            <a:r>
              <a:rPr lang="fa-IR" sz="2800" b="0" dirty="0" smtClean="0">
                <a:cs typeface="B Nazanin" panose="00000400000000000000" pitchFamily="2" charset="-78"/>
              </a:rPr>
              <a:t> دو قطبی و جریان های آن است.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1574" b="15617"/>
          <a:stretch/>
        </p:blipFill>
        <p:spPr>
          <a:xfrm>
            <a:off x="2915816" y="4167557"/>
            <a:ext cx="4220568" cy="192969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51"/>
    </mc:Choice>
    <mc:Fallback>
      <p:transition spd="slow" advTm="33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err="1" smtClean="0">
                <a:cs typeface="0 Titr Bold" panose="00000700000000000000" pitchFamily="2" charset="-78"/>
              </a:rPr>
              <a:t>ماتریس</a:t>
            </a:r>
            <a:r>
              <a:rPr lang="fa-IR" altLang="en-US" sz="3200" dirty="0" smtClean="0">
                <a:cs typeface="0 Titr Bold" panose="00000700000000000000" pitchFamily="2" charset="-78"/>
              </a:rPr>
              <a:t>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امپدانس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6049" b="3233"/>
          <a:stretch/>
        </p:blipFill>
        <p:spPr>
          <a:xfrm>
            <a:off x="1704975" y="1671191"/>
            <a:ext cx="5734050" cy="2160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" y="4293096"/>
            <a:ext cx="2781300" cy="1162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2" y="3904852"/>
            <a:ext cx="4495800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1852" y="4874121"/>
            <a:ext cx="4572000" cy="10001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575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55"/>
    </mc:Choice>
    <mc:Fallback>
      <p:transition spd="slow" advTm="14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1700808"/>
            <a:ext cx="5337001" cy="257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797" y="5229200"/>
            <a:ext cx="7166830" cy="57085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4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06"/>
    </mc:Choice>
    <mc:Fallback>
      <p:transition spd="slow" advTm="84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67544" y="26064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fa-IR" altLang="en-US" sz="4000" b="0" dirty="0" smtClean="0">
                <a:cs typeface="0 Titr Bold" panose="00000700000000000000" pitchFamily="2" charset="-78"/>
              </a:rPr>
              <a:t>مدار معادل</a:t>
            </a:r>
            <a:endParaRPr lang="en-US" altLang="en-US" sz="4000" b="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70" y="1437414"/>
            <a:ext cx="7620660" cy="3810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270" y="4797152"/>
            <a:ext cx="2781300" cy="11620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43"/>
    </mc:Choice>
    <mc:Fallback>
      <p:transition spd="slow" advTm="48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err="1" smtClean="0">
                <a:cs typeface="0 Titr Bold" panose="00000700000000000000" pitchFamily="2" charset="-78"/>
              </a:rPr>
              <a:t>ماتریس</a:t>
            </a:r>
            <a:r>
              <a:rPr lang="fa-IR" altLang="en-US" sz="3200" dirty="0" smtClean="0">
                <a:cs typeface="0 Titr Bold" panose="00000700000000000000" pitchFamily="2" charset="-78"/>
              </a:rPr>
              <a:t>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ادمیتانس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1700808"/>
            <a:ext cx="58293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552660"/>
            <a:ext cx="2743200" cy="123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3542" y="4005064"/>
            <a:ext cx="4552950" cy="20097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84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87"/>
    </mc:Choice>
    <mc:Fallback>
      <p:transition spd="slow" advTm="51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2744</TotalTime>
  <Words>236</Words>
  <Application>Microsoft Office PowerPoint</Application>
  <PresentationFormat>On-screen Show (4:3)</PresentationFormat>
  <Paragraphs>63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0 Titr Bold</vt:lpstr>
      <vt:lpstr>2  Titr</vt:lpstr>
      <vt:lpstr>Arial</vt:lpstr>
      <vt:lpstr>B Nazanin</vt:lpstr>
      <vt:lpstr>B Titr</vt:lpstr>
      <vt:lpstr>Calibri</vt:lpstr>
      <vt:lpstr>Cambria Math</vt:lpstr>
      <vt:lpstr>Default Design</vt:lpstr>
      <vt:lpstr>دو قطبی ها  توصیف های مختلف دو قطبی ها</vt:lpstr>
      <vt:lpstr>مرور یک قطبی ها</vt:lpstr>
      <vt:lpstr>دو قطبی</vt:lpstr>
      <vt:lpstr>سلفهای تزویج شده</vt:lpstr>
      <vt:lpstr>توصیفهای مختلف دو قطبی</vt:lpstr>
      <vt:lpstr>ماتریس امپدانس</vt:lpstr>
      <vt:lpstr>مثال</vt:lpstr>
      <vt:lpstr>PowerPoint Presentation</vt:lpstr>
      <vt:lpstr>ماتریس ادمیتانس</vt:lpstr>
      <vt:lpstr>مدار معادل</vt:lpstr>
      <vt:lpstr>رابطه میان Z و Y</vt:lpstr>
      <vt:lpstr>مثال</vt:lpstr>
      <vt:lpstr>حل مثال </vt:lpstr>
      <vt:lpstr>مثال:تعریف Z یا Y </vt:lpstr>
      <vt:lpstr>ماتریس های بریدH</vt:lpstr>
      <vt:lpstr>مدل تعریف های بریدH</vt:lpstr>
      <vt:lpstr>ماتریس انتقال T</vt:lpstr>
      <vt:lpstr>ارتباط تعاریف مختلف دو قطبی ها</vt:lpstr>
      <vt:lpstr>مثال از کنکور 99</vt:lpstr>
      <vt:lpstr>حل مثال</vt:lpstr>
      <vt:lpstr>حل مثال</vt:lpstr>
      <vt:lpstr>حل مثال</vt:lpstr>
      <vt:lpstr>حل مثال</vt:lpstr>
      <vt:lpstr>حل مثال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295</cp:revision>
  <dcterms:created xsi:type="dcterms:W3CDTF">2006-09-23T12:30:29Z</dcterms:created>
  <dcterms:modified xsi:type="dcterms:W3CDTF">2021-05-31T16:08:01Z</dcterms:modified>
</cp:coreProperties>
</file>